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CFCD-A977-45BB-89AB-5ED5CDFB1C84}" type="datetimeFigureOut">
              <a:rPr lang="en-US" smtClean="0"/>
              <a:t>2014-09-17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FA81-000D-4D35-9FF0-7B934281F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6080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10F211-329D-4163-99BF-53DC6B54965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2014-09-17</a:t>
            </a:fld>
            <a:endParaRPr lang="en-US" smtClean="0"/>
          </a:p>
        </p:txBody>
      </p:sp>
      <p:sp>
        <p:nvSpPr>
          <p:cNvPr id="4608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6080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34DA57-2EAD-46CA-8633-35A4A2FC0BE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608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D7118E2-B570-4567-9D37-80FC2BF0960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608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48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0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0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1BF6B13-82F9-444D-AE8C-E3ABADBCC4D1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4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113C93D-0309-4BB2-970E-EDCE11019692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1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1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8B3F018F-A068-4CCE-AA03-C7FCD76B5486}" type="slidenum">
              <a:rPr lang="en-US" sz="1200">
                <a:latin typeface="Arial" charset="0"/>
              </a:rPr>
              <a:pPr algn="r" eaLnBrk="1" hangingPunct="1"/>
              <a:t>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6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2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733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3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3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4432FF3-A266-41D5-9178-7330BA69DE0C}" type="slidenum">
              <a:rPr lang="en-US" sz="1200">
                <a:latin typeface="Arial" charset="0"/>
              </a:rPr>
              <a:pPr algn="r"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6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41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5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093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6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D8FB28E-9A95-448D-855F-D9925CDD51F9}" type="slidenum">
              <a:rPr lang="en-US" sz="1200">
                <a:latin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6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7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7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8537618-5254-4D2B-85ED-B8901359D0A2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5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8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8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0A3C3B3-07FB-486E-BF5B-DA93236F6BE6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2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4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7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7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4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853EA-FC43-404A-AC06-2DB82B64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35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35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013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-65" charset="-128"/>
              </a:defRPr>
            </a:lvl1pPr>
          </a:lstStyle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alibri" pitchFamily="34" charset="0"/>
                <a:ea typeface="ＭＳ Ｐゴシック" pitchFamily="-65" charset="-128"/>
              </a:defRPr>
            </a:lvl1pPr>
          </a:lstStyle>
          <a:p>
            <a:r>
              <a:rPr lang="en-US" dirty="0" smtClean="0"/>
              <a:t>Tax Law Training (NJ) TY2013 v13.0</a:t>
            </a:r>
            <a:endParaRPr lang="en-US" dirty="0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anose="020F0502020204030204" pitchFamily="34" charset="0"/>
              </a:defRPr>
            </a:lvl1pPr>
          </a:lstStyle>
          <a:p>
            <a:fld id="{E9D853EA-FC43-404A-AC06-2DB82B64E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013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46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363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1575">
          <a:solidFill>
            <a:schemeClr val="tx1"/>
          </a:solidFill>
          <a:latin typeface="+mn-lt"/>
          <a:ea typeface="+mn-ea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350">
          <a:solidFill>
            <a:schemeClr val="tx1"/>
          </a:solidFill>
          <a:latin typeface="+mn-lt"/>
          <a:ea typeface="+mn-ea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latin typeface="+mn-lt"/>
          <a:ea typeface="+mn-ea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25">
          <a:solidFill>
            <a:schemeClr val="tx1"/>
          </a:solidFill>
          <a:latin typeface="+mn-lt"/>
          <a:ea typeface="+mn-ea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Standards of Conduct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Pub 4012 Inside </a:t>
            </a:r>
            <a:r>
              <a:rPr lang="en-US" smtClean="0"/>
              <a:t>Back Cover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Form 6744 Test Intro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4491-00 Standards of Conduct </a:t>
            </a:r>
            <a:r>
              <a:rPr lang="en-US" sz="1400" dirty="0" smtClean="0"/>
              <a:t>v13.0 VO.pptx</a:t>
            </a:r>
            <a:endParaRPr lang="en-US" sz="1400" dirty="0"/>
          </a:p>
        </p:txBody>
      </p:sp>
      <p:pic>
        <p:nvPicPr>
          <p:cNvPr id="9" name="~PP30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32577"/>
      </p:ext>
    </p:extLst>
  </p:cSld>
  <p:clrMapOvr>
    <a:masterClrMapping/>
  </p:clrMapOvr>
  <p:transition advTm="25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VIOLATION OF STANDARDS </a:t>
            </a:r>
            <a:r>
              <a:rPr lang="en-US" sz="3200" smtClean="0">
                <a:solidFill>
                  <a:schemeClr val="tx1"/>
                </a:solidFill>
              </a:rPr>
              <a:t> cont’d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Volunteer asks client (who is single) if s/he would consider meeting for a date</a:t>
            </a:r>
          </a:p>
          <a:p>
            <a:pPr eaLnBrk="1" hangingPunct="1">
              <a:defRPr/>
            </a:pPr>
            <a:r>
              <a:rPr lang="en-US" dirty="0" smtClean="0"/>
              <a:t>Client does not want to report a stock sale because cost basis equal to or higher than sales price; volunteer agrees not to but tells client that, if audited, amounts would need to be supported by documentation</a:t>
            </a:r>
          </a:p>
          <a:p>
            <a:pPr eaLnBrk="1" hangingPunct="1">
              <a:defRPr/>
            </a:pPr>
            <a:r>
              <a:rPr lang="en-US" dirty="0" smtClean="0"/>
              <a:t>Volunteer commits criminal act (not at site)</a:t>
            </a:r>
          </a:p>
          <a:p>
            <a:pPr eaLnBrk="1" hangingPunct="1">
              <a:defRPr/>
            </a:pPr>
            <a:r>
              <a:rPr lang="en-US" dirty="0" smtClean="0"/>
              <a:t>Volunteer argues/becomes angry with client</a:t>
            </a:r>
          </a:p>
        </p:txBody>
      </p:sp>
      <p:pic>
        <p:nvPicPr>
          <p:cNvPr id="7" name="~PP17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65306"/>
      </p:ext>
    </p:extLst>
  </p:cSld>
  <p:clrMapOvr>
    <a:masterClrMapping/>
  </p:clrMapOvr>
  <p:transition advTm="50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AARP FOUNDATION STANDARDS PACKAGE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Volunteer Standards of Professionalism</a:t>
            </a:r>
          </a:p>
          <a:p>
            <a:pPr eaLnBrk="1" hangingPunct="1"/>
            <a:r>
              <a:rPr lang="en-US" smtClean="0"/>
              <a:t>Taxpayer Information and Responsibilities (available at the site)</a:t>
            </a:r>
          </a:p>
          <a:p>
            <a:pPr eaLnBrk="1" hangingPunct="1"/>
            <a:r>
              <a:rPr lang="en-US" smtClean="0"/>
              <a:t>Incident Review Protocol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smtClean="0">
                <a:solidFill>
                  <a:srgbClr val="000099"/>
                </a:solidFill>
              </a:rPr>
              <a:t>(To be handled by local site leadership)</a:t>
            </a:r>
          </a:p>
        </p:txBody>
      </p:sp>
      <p:pic>
        <p:nvPicPr>
          <p:cNvPr id="6" name="~PP27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68467"/>
      </p:ext>
    </p:extLst>
  </p:cSld>
  <p:clrMapOvr>
    <a:masterClrMapping/>
  </p:clrMapOvr>
  <p:transition advTm="42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VOLUNTEER ETHICS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By law, preparers required to exercise due diligence in preparation of tax returns</a:t>
            </a:r>
          </a:p>
          <a:p>
            <a:pPr eaLnBrk="1" hangingPunct="1">
              <a:defRPr/>
            </a:pPr>
            <a:r>
              <a:rPr lang="en-US" smtClean="0"/>
              <a:t>IRS has responsibility for oversight to protect tax program integrity and maintain taxpayer confidence</a:t>
            </a:r>
          </a:p>
          <a:p>
            <a:pPr eaLnBrk="1" hangingPunct="1">
              <a:defRPr/>
            </a:pPr>
            <a:r>
              <a:rPr lang="en-US" smtClean="0"/>
              <a:t>Volunteers can be removed, sites closed, IRS support &amp; funds discontinued by IRS</a:t>
            </a:r>
          </a:p>
          <a:p>
            <a:pPr eaLnBrk="1" hangingPunct="1">
              <a:defRPr/>
            </a:pPr>
            <a:r>
              <a:rPr lang="en-US" smtClean="0"/>
              <a:t>Clients may be subject to examination, litigation or criminal penalties if false return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pic>
        <p:nvPicPr>
          <p:cNvPr id="6" name="~PP36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42012"/>
      </p:ext>
    </p:extLst>
  </p:cSld>
  <p:clrMapOvr>
    <a:masterClrMapping/>
  </p:clrMapOvr>
  <p:transition advTm="2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UNETHICAL DEFINED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6400" indent="-406400" eaLnBrk="1" hangingPunct="1">
              <a:defRPr/>
            </a:pPr>
            <a:r>
              <a:rPr lang="en-US" dirty="0" smtClean="0"/>
              <a:t>IRS-SPEC defines unethical as not conforming to agreed standards of moral conduct, especially within a particular profession</a:t>
            </a:r>
          </a:p>
          <a:p>
            <a:pPr marL="406400" indent="-406400" eaLnBrk="1" hangingPunct="1">
              <a:defRPr/>
            </a:pPr>
            <a:r>
              <a:rPr lang="en-US" dirty="0" smtClean="0"/>
              <a:t>In most cases, unethical behavior is acted upon with the intent to disregard the established laws, procedures, or set policies</a:t>
            </a:r>
          </a:p>
          <a:p>
            <a:pPr marL="406400" indent="-406400" eaLnBrk="1" hangingPunct="1">
              <a:defRPr/>
            </a:pPr>
            <a:r>
              <a:rPr lang="en-US" dirty="0" smtClean="0"/>
              <a:t>An error or omission that was unknowing is not considered an unethical action</a:t>
            </a:r>
          </a:p>
        </p:txBody>
      </p:sp>
      <p:pic>
        <p:nvPicPr>
          <p:cNvPr id="5" name="~PP26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04288"/>
      </p:ext>
    </p:extLst>
  </p:cSld>
  <p:clrMapOvr>
    <a:masterClrMapping/>
  </p:clrMapOvr>
  <p:transition advTm="31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STANDARDS OF CONDUCT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Form 13615</a:t>
            </a:r>
            <a:r>
              <a:rPr lang="en-US" smtClean="0"/>
              <a:t>, </a:t>
            </a:r>
            <a:r>
              <a:rPr lang="en-US" u="sng" smtClean="0"/>
              <a:t>Volunteer Standards of Conduct Agreement</a:t>
            </a:r>
            <a:r>
              <a:rPr lang="en-US" smtClean="0"/>
              <a:t>, applies to all conduct and ethical behavior in VITA/TCE Program</a:t>
            </a:r>
          </a:p>
          <a:p>
            <a:pPr eaLnBrk="1" hangingPunct="1"/>
            <a:r>
              <a:rPr lang="en-US" smtClean="0"/>
              <a:t>ALL volunteers must agree to Standards of Conduct, pass a test</a:t>
            </a:r>
            <a:r>
              <a:rPr lang="en-US" b="1" baseline="30000" smtClean="0"/>
              <a:t>NEW</a:t>
            </a:r>
            <a:r>
              <a:rPr lang="en-US" smtClean="0"/>
              <a:t> &amp; sign Agreement prior to working at a VITA or TCE site</a:t>
            </a:r>
          </a:p>
          <a:p>
            <a:pPr eaLnBrk="1" hangingPunct="1"/>
            <a:r>
              <a:rPr lang="en-US" smtClean="0"/>
              <a:t>Responsibility of all volunteers is to provide highest quality, best service to clients</a:t>
            </a: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7" name="~PP37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7712"/>
      </p:ext>
    </p:extLst>
  </p:cSld>
  <p:clrMapOvr>
    <a:masterClrMapping/>
  </p:clrMapOvr>
  <p:transition advTm="35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72400" algn="r"/>
              </a:tabLst>
            </a:pPr>
            <a:r>
              <a:rPr lang="en-US" smtClean="0"/>
              <a:t>QUALITY SITE REQUIREMENTS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4012 Intro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Volunteers required to adhere to QSRs (see </a:t>
            </a:r>
            <a:r>
              <a:rPr lang="en-US" u="sng" smtClean="0"/>
              <a:t>Pub 4012</a:t>
            </a:r>
            <a:r>
              <a:rPr lang="en-US" smtClean="0"/>
              <a:t>) re: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#1, Certification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#2, Intake/Interview Process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#3, Quality Review Process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#4, Reference Materials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#5, Volunteer Agreement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#6, Timely Filing</a:t>
            </a:r>
          </a:p>
        </p:txBody>
      </p:sp>
      <p:pic>
        <p:nvPicPr>
          <p:cNvPr id="10" name="~PP37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4591"/>
      </p:ext>
    </p:extLst>
  </p:cSld>
  <p:clrMapOvr>
    <a:masterClrMapping/>
  </p:clrMapOvr>
  <p:transition advTm="45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72400" algn="r"/>
              </a:tabLst>
            </a:pPr>
            <a:r>
              <a:rPr lang="en-US" smtClean="0"/>
              <a:t>QSRs, cont’d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4012 Intro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7, Title VI – AARPs </a:t>
            </a:r>
            <a:r>
              <a:rPr lang="en-US" u="sng" smtClean="0"/>
              <a:t>D143</a:t>
            </a:r>
            <a:r>
              <a:rPr lang="en-US" smtClean="0"/>
              <a:t>, </a:t>
            </a:r>
            <a:r>
              <a:rPr lang="en-US" u="sng" smtClean="0"/>
              <a:t>Free Tax Help </a:t>
            </a:r>
            <a:r>
              <a:rPr lang="en-US" smtClean="0"/>
              <a:t>	</a:t>
            </a:r>
            <a:r>
              <a:rPr lang="en-US" u="sng" smtClean="0"/>
              <a:t>Poster</a:t>
            </a:r>
            <a:r>
              <a:rPr lang="en-US" smtClean="0"/>
              <a:t> displayed at all AARP/TCE sites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8, Accurate </a:t>
            </a:r>
            <a:r>
              <a:rPr lang="en-US" b="1" smtClean="0"/>
              <a:t>S</a:t>
            </a:r>
            <a:r>
              <a:rPr lang="en-US" smtClean="0"/>
              <a:t>ite </a:t>
            </a:r>
            <a:r>
              <a:rPr lang="en-US" b="1" smtClean="0"/>
              <a:t>ID</a:t>
            </a:r>
            <a:r>
              <a:rPr lang="en-US" smtClean="0"/>
              <a:t> </a:t>
            </a:r>
            <a:r>
              <a:rPr lang="en-US" b="1" smtClean="0"/>
              <a:t>N</a:t>
            </a:r>
            <a:r>
              <a:rPr lang="en-US" smtClean="0"/>
              <a:t>umber on all returns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 9, Correct </a:t>
            </a:r>
            <a:r>
              <a:rPr lang="en-US" b="1" smtClean="0"/>
              <a:t>E</a:t>
            </a:r>
            <a:r>
              <a:rPr lang="en-US" smtClean="0"/>
              <a:t>-</a:t>
            </a:r>
            <a:r>
              <a:rPr lang="en-US" b="1" smtClean="0"/>
              <a:t>F</a:t>
            </a:r>
            <a:r>
              <a:rPr lang="en-US" smtClean="0"/>
              <a:t>ile </a:t>
            </a:r>
            <a:r>
              <a:rPr lang="en-US" b="1" smtClean="0"/>
              <a:t>I</a:t>
            </a:r>
            <a:r>
              <a:rPr lang="en-US" smtClean="0"/>
              <a:t>D </a:t>
            </a:r>
            <a:r>
              <a:rPr lang="en-US" b="1" smtClean="0"/>
              <a:t>N</a:t>
            </a:r>
            <a:r>
              <a:rPr lang="en-US" smtClean="0"/>
              <a:t>umber on all returns</a:t>
            </a:r>
          </a:p>
          <a:p>
            <a:pPr marL="349250" indent="-349250" eaLnBrk="1" hangingPunct="1">
              <a:buFont typeface="Wingdings" pitchFamily="2" charset="2"/>
              <a:buNone/>
              <a:tabLst>
                <a:tab pos="1196975" algn="l"/>
              </a:tabLst>
            </a:pPr>
            <a:r>
              <a:rPr lang="en-US" smtClean="0"/>
              <a:t>	#10, Security, Privacy and Confidentiality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Equipment and tax data secured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Passwords never posted near computer</a:t>
            </a:r>
          </a:p>
          <a:p>
            <a:pPr marL="1422400" lvl="2" indent="-392113" eaLnBrk="1" hangingPunct="1">
              <a:buFont typeface="Wingdings" pitchFamily="2" charset="2"/>
              <a:buChar char="o"/>
              <a:tabLst>
                <a:tab pos="1196975" algn="l"/>
              </a:tabLst>
            </a:pPr>
            <a:r>
              <a:rPr lang="en-US" smtClean="0"/>
              <a:t>TaxWise/encryption exited if not in area</a:t>
            </a:r>
          </a:p>
        </p:txBody>
      </p:sp>
      <p:pic>
        <p:nvPicPr>
          <p:cNvPr id="7" name="~PP37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3483"/>
      </p:ext>
    </p:extLst>
  </p:cSld>
  <p:clrMapOvr>
    <a:masterClrMapping/>
  </p:clrMapOvr>
  <p:transition advTm="36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SIX STANDARDS OF CONDUCT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6744 Intro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follow Quality Site Requirements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not accept payment or solicit donations for federal or state tax return preparation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AutoNum type="arabicPeriod"/>
              <a:defRPr/>
            </a:pPr>
            <a:r>
              <a:rPr lang="en-US" dirty="0" smtClean="0"/>
              <a:t>Must not solicit business from clients or use knowledge gained about them for direct or indirect benefit for self or others</a:t>
            </a:r>
          </a:p>
          <a:p>
            <a:pPr marL="514350" indent="-514350" eaLnBrk="1" hangingPunct="1">
              <a:buClr>
                <a:schemeClr val="tx1"/>
              </a:buClr>
              <a:buFont typeface="Verdana" pitchFamily="34" charset="0"/>
              <a:buNone/>
              <a:defRPr/>
            </a:pPr>
            <a:r>
              <a:rPr lang="en-US" dirty="0" smtClean="0"/>
              <a:t>	May use aggregate data for promotion (e.g., # returns, schedules) but use of $$ amounts prohibited except aggregate for fund-raising</a:t>
            </a:r>
          </a:p>
        </p:txBody>
      </p:sp>
      <p:pic>
        <p:nvPicPr>
          <p:cNvPr id="7" name="~PP27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9192"/>
      </p:ext>
    </p:extLst>
  </p:cSld>
  <p:clrMapOvr>
    <a:masterClrMapping/>
  </p:clrMapOvr>
  <p:transition advTm="5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7780338" algn="r"/>
              </a:tabLst>
            </a:pPr>
            <a:r>
              <a:rPr lang="en-US" smtClean="0"/>
              <a:t>SIX STANDARDS OF CONDUCT</a:t>
            </a:r>
            <a:r>
              <a:rPr lang="en-US" sz="2200" smtClean="0"/>
              <a:t>	6744 Intro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not knowingly prepare false returns</a:t>
            </a:r>
          </a:p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not engage in criminal, infamous, dishonest, notoriously disgraceful conduct, or any other conduct deemed to have a negative effect on the VITA/TCE Program</a:t>
            </a:r>
          </a:p>
          <a:p>
            <a:pPr marL="514350" indent="-51435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mtClean="0"/>
              <a:t>Must treat all taxpayers in a professional, courteous, and respectful manner</a:t>
            </a:r>
          </a:p>
        </p:txBody>
      </p:sp>
      <p:pic>
        <p:nvPicPr>
          <p:cNvPr id="5" name="~PP672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11838"/>
      </p:ext>
    </p:extLst>
  </p:cSld>
  <p:clrMapOvr>
    <a:masterClrMapping/>
  </p:clrMapOvr>
  <p:transition advTm="2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VIOLATION OF STANDARDS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500" dirty="0" smtClean="0"/>
              <a:t>Client </a:t>
            </a:r>
            <a:r>
              <a:rPr lang="en-US" dirty="0" smtClean="0"/>
              <a:t>says has “cash income” not reported on 1099-MISC; volunteer replies does not need to report since IRS may not catch it</a:t>
            </a:r>
          </a:p>
          <a:p>
            <a:pPr eaLnBrk="1" hangingPunct="1">
              <a:defRPr/>
            </a:pPr>
            <a:r>
              <a:rPr lang="en-US" dirty="0" smtClean="0"/>
              <a:t>Volunteer includes child listed by client as dependent who was not a “qualified child or relative” since no-one else is claiming child</a:t>
            </a:r>
          </a:p>
          <a:p>
            <a:pPr eaLnBrk="1" hangingPunct="1">
              <a:defRPr/>
            </a:pPr>
            <a:r>
              <a:rPr lang="en-US" dirty="0" smtClean="0"/>
              <a:t>Volunteer offers to list own bank account for client without an account in order to provide client with faster</a:t>
            </a:r>
            <a:r>
              <a:rPr lang="en-US" sz="2400" dirty="0" smtClean="0"/>
              <a:t> refund</a:t>
            </a:r>
            <a:endParaRPr lang="en-US" sz="2500" dirty="0" smtClean="0"/>
          </a:p>
        </p:txBody>
      </p:sp>
      <p:pic>
        <p:nvPicPr>
          <p:cNvPr id="6" name="~PP37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EA-FC43-404A-AC06-2DB82B64E249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09-16-2014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Tax Law Training (NJ) TY2013 v13.0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54427"/>
      </p:ext>
    </p:extLst>
  </p:cSld>
  <p:clrMapOvr>
    <a:masterClrMapping/>
  </p:clrMapOvr>
  <p:transition advTm="60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491-00 Standards of Conduct v12.0 VO.pptx" id="{19FACA0B-DF96-4C9D-BBC1-C9F490EBE61E}" vid="{92880AF6-711D-4266-8C22-80DE0D0B42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31</TotalTime>
  <Words>629</Words>
  <Application>Microsoft Office PowerPoint</Application>
  <PresentationFormat>On-screen Show (4:3)</PresentationFormat>
  <Paragraphs>102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Verdana</vt:lpstr>
      <vt:lpstr>Wingdings</vt:lpstr>
      <vt:lpstr>NJ Template 06</vt:lpstr>
      <vt:lpstr>Standards of Conduct</vt:lpstr>
      <vt:lpstr>VOLUNTEER ETHICS  6744 Intro</vt:lpstr>
      <vt:lpstr>UNETHICAL DEFINED  6744 Intro</vt:lpstr>
      <vt:lpstr>STANDARDS OF CONDUCT  6744 Intro</vt:lpstr>
      <vt:lpstr>QUALITY SITE REQUIREMENTS  4012 Intro</vt:lpstr>
      <vt:lpstr>QSRs, cont’d  4012 Intro</vt:lpstr>
      <vt:lpstr>SIX STANDARDS OF CONDUCT  6744 Intro</vt:lpstr>
      <vt:lpstr>SIX STANDARDS OF CONDUCT 6744 Intro</vt:lpstr>
      <vt:lpstr>VIOLATION OF STANDARDS </vt:lpstr>
      <vt:lpstr>VIOLATION OF STANDARDS  cont’d</vt:lpstr>
      <vt:lpstr>AARP FOUNDATION STANDARDS PACKAGE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4491-00</dc:title>
  <dc:creator>Al H 509</dc:creator>
  <cp:lastModifiedBy>Al H 509</cp:lastModifiedBy>
  <cp:revision>7</cp:revision>
  <dcterms:created xsi:type="dcterms:W3CDTF">2014-09-17T13:01:05Z</dcterms:created>
  <dcterms:modified xsi:type="dcterms:W3CDTF">2014-09-17T13:41:57Z</dcterms:modified>
</cp:coreProperties>
</file>